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9"/>
  </p:notesMasterIdLst>
  <p:sldIdLst>
    <p:sldId id="385" r:id="rId3"/>
    <p:sldId id="386" r:id="rId4"/>
    <p:sldId id="362" r:id="rId5"/>
    <p:sldId id="367" r:id="rId6"/>
    <p:sldId id="381" r:id="rId7"/>
    <p:sldId id="289" r:id="rId8"/>
    <p:sldId id="405" r:id="rId9"/>
    <p:sldId id="387" r:id="rId10"/>
    <p:sldId id="393" r:id="rId11"/>
    <p:sldId id="406" r:id="rId12"/>
    <p:sldId id="394" r:id="rId13"/>
    <p:sldId id="395" r:id="rId14"/>
    <p:sldId id="408" r:id="rId15"/>
    <p:sldId id="351" r:id="rId16"/>
    <p:sldId id="409" r:id="rId17"/>
    <p:sldId id="388" r:id="rId18"/>
    <p:sldId id="382" r:id="rId19"/>
    <p:sldId id="392" r:id="rId20"/>
    <p:sldId id="396" r:id="rId21"/>
    <p:sldId id="287" r:id="rId22"/>
    <p:sldId id="397" r:id="rId23"/>
    <p:sldId id="400" r:id="rId24"/>
    <p:sldId id="402" r:id="rId25"/>
    <p:sldId id="355" r:id="rId26"/>
    <p:sldId id="407" r:id="rId27"/>
    <p:sldId id="398" r:id="rId28"/>
    <p:sldId id="380" r:id="rId29"/>
    <p:sldId id="346" r:id="rId30"/>
    <p:sldId id="376" r:id="rId31"/>
    <p:sldId id="378" r:id="rId32"/>
    <p:sldId id="377" r:id="rId33"/>
    <p:sldId id="375" r:id="rId34"/>
    <p:sldId id="410" r:id="rId35"/>
    <p:sldId id="411" r:id="rId36"/>
    <p:sldId id="271" r:id="rId37"/>
    <p:sldId id="288" r:id="rId38"/>
  </p:sldIdLst>
  <p:sldSz cx="12192000" cy="6858000"/>
  <p:notesSz cx="6858000" cy="9144000"/>
  <p:embeddedFontLst>
    <p:embeddedFont>
      <p:font typeface=".VnAristote" panose="020B7200000000000000" pitchFamily="34" charset="0"/>
      <p:regular r:id="rId40"/>
    </p:embeddedFont>
    <p:embeddedFont>
      <p:font typeface=".VnAvant" panose="020B7200000000000000" pitchFamily="34" charset="0"/>
      <p:regular r:id="rId41"/>
      <p:bold r:id="rId42"/>
      <p:italic r:id="rId43"/>
      <p:boldItalic r:id="rId44"/>
    </p:embeddedFont>
    <p:embeddedFont>
      <p:font typeface=".VnUniverse" panose="020B7200000000000000" pitchFamily="34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HP001" panose="020B0603050302020204" pitchFamily="34" charset="0"/>
      <p:regular r:id="rId54"/>
      <p:bold r:id="rId55"/>
    </p:embeddedFont>
    <p:embeddedFont>
      <p:font typeface="HP001 4H" panose="020B0604020202020204" charset="0"/>
      <p:regular r:id="rId56"/>
      <p:bold r:id="rId57"/>
    </p:embeddedFont>
    <p:embeddedFont>
      <p:font typeface="HP001 4H Normal" panose="020B0604020202020204" charset="0"/>
      <p:regular r:id="rId58"/>
    </p:embeddedFont>
  </p:embeddedFontLst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FF3300"/>
    <a:srgbClr val="CCECFF"/>
    <a:srgbClr val="009900"/>
    <a:srgbClr val="FF9933"/>
    <a:srgbClr val="FFCC00"/>
    <a:srgbClr val="993366"/>
    <a:srgbClr val="008000"/>
    <a:srgbClr val="0000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63" d="100"/>
          <a:sy n="63" d="100"/>
        </p:scale>
        <p:origin x="900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pPr/>
              <a:t>28/09/2021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pPr/>
              <a:t>4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pPr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447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96942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15477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91520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28250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95518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73956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39332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381583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73997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35408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213380"/>
      </p:ext>
    </p:extLst>
  </p:cSld>
  <p:clrMapOvr>
    <a:masterClrMapping/>
  </p:clrMapOvr>
  <p:transition advTm="6645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51839"/>
      </p:ext>
    </p:extLst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52373"/>
      </p:ext>
    </p:extLst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43303"/>
      </p:ext>
    </p:extLst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27302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11529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285606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189809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436071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703" r:id="rId3"/>
    <p:sldLayoutId id="2147483701" r:id="rId4"/>
    <p:sldLayoutId id="2147483700" r:id="rId5"/>
    <p:sldLayoutId id="2147483699" r:id="rId6"/>
    <p:sldLayoutId id="2147483698" r:id="rId7"/>
    <p:sldLayoutId id="2147483697" r:id="rId8"/>
    <p:sldLayoutId id="2147483696" r:id="rId9"/>
    <p:sldLayoutId id="2147483695" r:id="rId10"/>
    <p:sldLayoutId id="2147483694" r:id="rId11"/>
    <p:sldLayoutId id="2147483692" r:id="rId12"/>
    <p:sldLayoutId id="2147483691" r:id="rId13"/>
    <p:sldLayoutId id="2147483690" r:id="rId14"/>
    <p:sldLayoutId id="2147483689" r:id="rId15"/>
    <p:sldLayoutId id="2147483688" r:id="rId16"/>
    <p:sldLayoutId id="2147483687" r:id="rId17"/>
    <p:sldLayoutId id="2147483686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704" r:id="rId24"/>
    <p:sldLayoutId id="2147483702" r:id="rId25"/>
    <p:sldLayoutId id="2147483693" r:id="rId26"/>
    <p:sldLayoutId id="2147483681" r:id="rId27"/>
    <p:sldLayoutId id="2147483682" r:id="rId28"/>
    <p:sldLayoutId id="2147483683" r:id="rId29"/>
    <p:sldLayoutId id="2147483684" r:id="rId30"/>
    <p:sldLayoutId id="2147483685" r:id="rId31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22.jpeg"/><Relationship Id="rId3" Type="http://schemas.openxmlformats.org/officeDocument/2006/relationships/audio" Target="../media/media2.mp3"/><Relationship Id="rId7" Type="http://schemas.openxmlformats.org/officeDocument/2006/relationships/image" Target="../media/image18.png"/><Relationship Id="rId12" Type="http://schemas.openxmlformats.org/officeDocument/2006/relationships/image" Target="../media/image21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11" Type="http://schemas.openxmlformats.org/officeDocument/2006/relationships/image" Target="../media/image20.jpeg"/><Relationship Id="rId5" Type="http://schemas.openxmlformats.org/officeDocument/2006/relationships/image" Target="../media/image16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9.gif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2.png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11" Type="http://schemas.openxmlformats.org/officeDocument/2006/relationships/image" Target="../media/image36.png"/><Relationship Id="rId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slide" Target="slide3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2.xml"/><Relationship Id="rId5" Type="http://schemas.openxmlformats.org/officeDocument/2006/relationships/slide" Target="slide31.xml"/><Relationship Id="rId4" Type="http://schemas.openxmlformats.org/officeDocument/2006/relationships/slide" Target="slide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11840" y="497585"/>
            <a:ext cx="26219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6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lớp</a:t>
            </a: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1 </a:t>
            </a:r>
          </a:p>
        </p:txBody>
      </p:sp>
      <p:sp>
        <p:nvSpPr>
          <p:cNvPr id="10" name="Cloud 9"/>
          <p:cNvSpPr/>
          <p:nvPr/>
        </p:nvSpPr>
        <p:spPr>
          <a:xfrm>
            <a:off x="8512431" y="4955772"/>
            <a:ext cx="4260850" cy="702766"/>
          </a:xfrm>
          <a:prstGeom prst="cloud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endParaRPr lang="en-US" sz="2400" b="1">
              <a:solidFill>
                <a:srgbClr val="99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064" name="TextBox 10"/>
          <p:cNvSpPr txBox="1">
            <a:spLocks noChangeArrowheads="1"/>
          </p:cNvSpPr>
          <p:nvPr/>
        </p:nvSpPr>
        <p:spPr bwMode="auto">
          <a:xfrm>
            <a:off x="4159045" y="3622248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 rot="21538331">
            <a:off x="3996950" y="5304595"/>
            <a:ext cx="56596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6600CC"/>
                </a:solidFill>
                <a:latin typeface="Comic Sans MS" pitchFamily="66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latin typeface="Comic Sans MS" pitchFamily="66" charset="0"/>
              </a:rPr>
              <a:t>Môn</a:t>
            </a:r>
            <a:r>
              <a:rPr lang="en-US" sz="4000" b="1" dirty="0">
                <a:solidFill>
                  <a:srgbClr val="6600CC"/>
                </a:solidFill>
                <a:latin typeface="Comic Sans MS" pitchFamily="66" charset="0"/>
              </a:rPr>
              <a:t>: </a:t>
            </a:r>
            <a:r>
              <a:rPr lang="en-US" sz="4000" b="1" dirty="0" err="1">
                <a:solidFill>
                  <a:srgbClr val="6600CC"/>
                </a:solidFill>
                <a:latin typeface="Comic Sans MS" pitchFamily="66" charset="0"/>
              </a:rPr>
              <a:t>Tiếng</a:t>
            </a:r>
            <a:r>
              <a:rPr lang="en-US" sz="4000" b="1" dirty="0">
                <a:solidFill>
                  <a:srgbClr val="6600CC"/>
                </a:solidFill>
                <a:latin typeface="Comic Sans MS" pitchFamily="66" charset="0"/>
              </a:rPr>
              <a:t> </a:t>
            </a:r>
            <a:r>
              <a:rPr lang="en-US" sz="4000" b="1" dirty="0" err="1">
                <a:solidFill>
                  <a:srgbClr val="6600CC"/>
                </a:solidFill>
                <a:latin typeface="Comic Sans MS" pitchFamily="66" charset="0"/>
              </a:rPr>
              <a:t>Việt</a:t>
            </a:r>
            <a:endParaRPr lang="en-US" sz="4000" b="1" dirty="0">
              <a:solidFill>
                <a:srgbClr val="6600CC"/>
              </a:solidFill>
              <a:latin typeface="Comic Sans MS" pitchFamily="66" charset="0"/>
            </a:endParaRPr>
          </a:p>
        </p:txBody>
      </p:sp>
      <p:sp>
        <p:nvSpPr>
          <p:cNvPr id="4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3"/>
          <a:stretch/>
        </p:blipFill>
        <p:spPr bwMode="auto">
          <a:xfrm>
            <a:off x="4189586" y="1597340"/>
            <a:ext cx="4190611" cy="365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7585" y="-288615"/>
            <a:ext cx="850329" cy="297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" y="2524993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7" y="-17462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750" y="2519580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88" y="4896483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6556" y="5205027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" y="-1325563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1750" y="4724400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1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81691" y="5247547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1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7046" y="5241923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1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4691" y="-1102181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1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1576" y="-969962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1" descr="Hình ảnh có liên quan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45885" y="-1053095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268" y="1418906"/>
            <a:ext cx="2116747" cy="220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1" t="4737" r="8730" b="50363"/>
          <a:stretch/>
        </p:blipFill>
        <p:spPr bwMode="auto">
          <a:xfrm>
            <a:off x="9859032" y="2536590"/>
            <a:ext cx="1025540" cy="1452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84" y="668175"/>
            <a:ext cx="2635289" cy="313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017616"/>
      </p:ext>
    </p:extLst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92200" y="1344121"/>
            <a:ext cx="1654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7: </a:t>
            </a:r>
            <a:endParaRPr lang="en-US" sz="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8882" y="1097627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8882" y="1978156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9925" y="113486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9925" y="2739878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69925" y="194733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22544" y="3525462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 flipH="1">
            <a:off x="6294119" y="83820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rgbClr val="FF0000"/>
                </a:solidFill>
                <a:latin typeface=".VnAvant" pitchFamily="34" charset="0"/>
              </a:rPr>
              <a:t>«</a:t>
            </a:r>
            <a:endParaRPr lang="en-US" sz="7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flipH="1">
            <a:off x="7620000" y="880141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HP001 4H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7137332" y="1284717"/>
            <a:ext cx="48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338097904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8213332" y="2600453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7174852" y="2837656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5471319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858001" y="25908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8523288" y="292351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grpSp>
        <p:nvGrpSpPr>
          <p:cNvPr id="3" name="Group 2"/>
          <p:cNvGrpSpPr/>
          <p:nvPr/>
        </p:nvGrpSpPr>
        <p:grpSpPr>
          <a:xfrm>
            <a:off x="3991748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5523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249127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5176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334000" y="924576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79847" y="1083555"/>
            <a:ext cx="1706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2400" b="1" dirty="0">
                <a:solidFill>
                  <a:srgbClr val="FF0000"/>
                </a:solidFill>
                <a:latin typeface="Comic Sans MS" pitchFamily="66" charset="0"/>
              </a:rPr>
              <a:t>ô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0" y="1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6021728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600" b="1" dirty="0">
                <a:solidFill>
                  <a:srgbClr val="006600"/>
                </a:solidFill>
                <a:latin typeface=".VnAvant" pitchFamily="34" charset="0"/>
              </a:rPr>
              <a:t>«</a:t>
            </a:r>
            <a:endParaRPr lang="en-US" sz="3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4751728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6600"/>
                </a:solidFill>
                <a:latin typeface=".VnAvant" pitchFamily="34" charset="0"/>
              </a:rPr>
              <a:t>b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597866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1806916" y="4191001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M:  </a:t>
            </a:r>
            <a:r>
              <a:rPr lang="vi-VN" sz="4000" b="1" dirty="0">
                <a:solidFill>
                  <a:srgbClr val="0000CC"/>
                </a:solidFill>
                <a:latin typeface=".VnAvant" pitchFamily="34" charset="0"/>
              </a:rPr>
              <a:t>bè</a:t>
            </a:r>
            <a:endParaRPr lang="en-US" sz="3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8360116" y="4191000"/>
            <a:ext cx="185578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latin typeface=".VnAvant" pitchFamily="34" charset="0"/>
              </a:rPr>
              <a:t>bè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001341" y="44831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7192871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795996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492542" y="44069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2" grpId="0" animBg="1"/>
      <p:bldP spid="30" grpId="0" animBg="1"/>
      <p:bldP spid="23" grpId="0" animBg="1"/>
      <p:bldP spid="24" grpId="0" animBg="1"/>
      <p:bldP spid="26" grpId="0"/>
      <p:bldP spid="27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756133"/>
              </p:ext>
            </p:extLst>
          </p:nvPr>
        </p:nvGraphicFramePr>
        <p:xfrm>
          <a:off x="2362200" y="129540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4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bè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bæ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bé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    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c«  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cæ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cé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5168606" y="2379564"/>
            <a:ext cx="2130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00B050"/>
                </a:solidFill>
                <a:latin typeface=".VnAvant" pitchFamily="34" charset="0"/>
              </a:rPr>
              <a:t>b«, bå</a:t>
            </a:r>
            <a:endParaRPr lang="en-US" sz="48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05161" y="3370164"/>
            <a:ext cx="3236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solidFill>
                  <a:srgbClr val="00B050"/>
                </a:solidFill>
                <a:latin typeface=".VnAvant" pitchFamily="34" charset="0"/>
              </a:rPr>
              <a:t>c«</a:t>
            </a:r>
            <a:r>
              <a:rPr lang="en-US" sz="4800" b="1" dirty="0">
                <a:solidFill>
                  <a:srgbClr val="00B050"/>
                </a:solidFill>
                <a:latin typeface=".VnAvant" pitchFamily="34" charset="0"/>
              </a:rPr>
              <a:t>,</a:t>
            </a:r>
            <a:r>
              <a:rPr lang="vi-VN" sz="4800" b="1" dirty="0">
                <a:solidFill>
                  <a:srgbClr val="00B050"/>
                </a:solidFill>
                <a:latin typeface=".VnAvant" pitchFamily="34" charset="0"/>
              </a:rPr>
              <a:t> cå</a:t>
            </a:r>
            <a:r>
              <a:rPr lang="en-US" sz="4800" b="1" dirty="0">
                <a:solidFill>
                  <a:srgbClr val="00B050"/>
                </a:solidFill>
                <a:latin typeface=".VnAvant" pitchFamily="34" charset="0"/>
              </a:rPr>
              <a:t>,</a:t>
            </a:r>
            <a:r>
              <a:rPr lang="vi-VN" sz="4800" b="1" dirty="0">
                <a:solidFill>
                  <a:srgbClr val="00B050"/>
                </a:solidFill>
                <a:latin typeface=".VnAvant" pitchFamily="34" charset="0"/>
              </a:rPr>
              <a:t> cè</a:t>
            </a:r>
            <a:endParaRPr lang="en-US" sz="4800" b="1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5684520" y="3998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28801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grpSp>
        <p:nvGrpSpPr>
          <p:cNvPr id="6" name="Group 9"/>
          <p:cNvGrpSpPr/>
          <p:nvPr/>
        </p:nvGrpSpPr>
        <p:grpSpPr>
          <a:xfrm>
            <a:off x="7086601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37172" y="285071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3235034" y="284711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14851" y="1836003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886201" y="183600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9601" y="284711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610601" y="286789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é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43801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9227820" y="183600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grpSp>
        <p:nvGrpSpPr>
          <p:cNvPr id="9" name="Group 38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10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cxnSp>
        <p:nvCxnSpPr>
          <p:cNvPr id="32" name="Straight Connector 31"/>
          <p:cNvCxnSpPr/>
          <p:nvPr/>
        </p:nvCxnSpPr>
        <p:spPr bwMode="auto">
          <a:xfrm flipH="1">
            <a:off x="3581400" y="2895600"/>
            <a:ext cx="76200" cy="7620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944047"/>
              </p:ext>
            </p:extLst>
          </p:nvPr>
        </p:nvGraphicFramePr>
        <p:xfrm>
          <a:off x="1828792" y="449580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4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bè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bæ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bé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    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c«  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cæ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cé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464918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6469961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6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6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152" y="285880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898" y="5581695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747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164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5684520" y="3998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28801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grpSp>
        <p:nvGrpSpPr>
          <p:cNvPr id="4" name="Group 9"/>
          <p:cNvGrpSpPr/>
          <p:nvPr/>
        </p:nvGrpSpPr>
        <p:grpSpPr>
          <a:xfrm>
            <a:off x="7086601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37172" y="285071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3235034" y="284711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14851" y="1836003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886201" y="183600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9601" y="284711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610601" y="2847109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é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43801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9227820" y="183600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grpSp>
        <p:nvGrpSpPr>
          <p:cNvPr id="6" name="Group 38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9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cxnSp>
        <p:nvCxnSpPr>
          <p:cNvPr id="32" name="Straight Connector 31"/>
          <p:cNvCxnSpPr/>
          <p:nvPr/>
        </p:nvCxnSpPr>
        <p:spPr bwMode="auto">
          <a:xfrm flipH="1">
            <a:off x="3581400" y="2895600"/>
            <a:ext cx="76200" cy="7620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flipH="1">
            <a:off x="6771409" y="294410"/>
            <a:ext cx="533401" cy="16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HP001"/>
                <a:ea typeface="HP001"/>
              </a:rPr>
              <a:t>.</a:t>
            </a:r>
            <a:endParaRPr lang="en-US" sz="9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96106"/>
              </p:ext>
            </p:extLst>
          </p:nvPr>
        </p:nvGraphicFramePr>
        <p:xfrm>
          <a:off x="1828792" y="449580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2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74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bè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bæ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bé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    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c«  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cæ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cé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091684" y="4784815"/>
            <a:ext cx="1385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b="1" dirty="0">
                <a:solidFill>
                  <a:srgbClr val="0033CC"/>
                </a:solidFill>
                <a:latin typeface=".VnAvant" pitchFamily="34" charset="0"/>
              </a:rPr>
              <a:t>bè</a:t>
            </a:r>
            <a:endParaRPr lang="en-US" sz="72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9457" name="Picture 1" descr="C:\Users\pc\Desktop\Hoc van\tranh\bai 7\tranh 2 ,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609600"/>
            <a:ext cx="3276600" cy="41475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Content Placeholder 6" descr="tranh 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609601"/>
            <a:ext cx="2209800" cy="4005259"/>
          </a:xfrm>
        </p:spPr>
      </p:pic>
      <p:grpSp>
        <p:nvGrpSpPr>
          <p:cNvPr id="9" name="Group 8"/>
          <p:cNvGrpSpPr/>
          <p:nvPr/>
        </p:nvGrpSpPr>
        <p:grpSpPr>
          <a:xfrm>
            <a:off x="4495801" y="4784815"/>
            <a:ext cx="2826415" cy="1200329"/>
            <a:chOff x="2971800" y="4784814"/>
            <a:chExt cx="2826415" cy="1200329"/>
          </a:xfrm>
        </p:grpSpPr>
        <p:sp>
          <p:nvSpPr>
            <p:cNvPr id="5" name="TextBox 4"/>
            <p:cNvSpPr txBox="1"/>
            <p:nvPr/>
          </p:nvSpPr>
          <p:spPr>
            <a:xfrm>
              <a:off x="2971800" y="4784814"/>
              <a:ext cx="28264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7200" b="1" dirty="0">
                  <a:solidFill>
                    <a:srgbClr val="0033CC"/>
                  </a:solidFill>
                  <a:latin typeface=".VnAvant" pitchFamily="34" charset="0"/>
                </a:rPr>
                <a:t>c« be</a:t>
              </a:r>
              <a:endParaRPr lang="en-US" sz="7200" b="1" dirty="0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 flipH="1">
              <a:off x="5334000" y="4953000"/>
              <a:ext cx="228600" cy="152400"/>
            </a:xfrm>
            <a:prstGeom prst="line">
              <a:avLst/>
            </a:prstGeom>
            <a:ln w="57150">
              <a:solidFill>
                <a:srgbClr val="0033CC"/>
              </a:solidFill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5135856"/>
      </p:ext>
    </p:extLst>
  </p:cSld>
  <p:clrMapOvr>
    <a:masterClrMapping/>
  </p:clrMapOvr>
  <p:transition advTm="6645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ranh 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62401" y="228601"/>
            <a:ext cx="4341349" cy="3919859"/>
          </a:xfrm>
        </p:spPr>
      </p:pic>
      <p:grpSp>
        <p:nvGrpSpPr>
          <p:cNvPr id="3" name="Group 2"/>
          <p:cNvGrpSpPr/>
          <p:nvPr/>
        </p:nvGrpSpPr>
        <p:grpSpPr>
          <a:xfrm>
            <a:off x="4495800" y="4343401"/>
            <a:ext cx="2808782" cy="1200329"/>
            <a:chOff x="2971800" y="4343400"/>
            <a:chExt cx="2808782" cy="1200329"/>
          </a:xfrm>
        </p:grpSpPr>
        <p:sp>
          <p:nvSpPr>
            <p:cNvPr id="5" name="TextBox 4"/>
            <p:cNvSpPr txBox="1"/>
            <p:nvPr/>
          </p:nvSpPr>
          <p:spPr>
            <a:xfrm>
              <a:off x="2971800" y="4343400"/>
              <a:ext cx="280878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7200" b="1" dirty="0">
                  <a:solidFill>
                    <a:srgbClr val="0033CC"/>
                  </a:solidFill>
                  <a:latin typeface=".VnAvant" pitchFamily="34" charset="0"/>
                </a:rPr>
                <a:t>cæ co</a:t>
              </a:r>
              <a:endParaRPr lang="en-US" sz="7200" b="1" dirty="0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>
              <a:off x="5257800" y="4572000"/>
              <a:ext cx="228600" cy="76200"/>
            </a:xfrm>
            <a:prstGeom prst="line">
              <a:avLst/>
            </a:prstGeom>
            <a:ln w="57150">
              <a:solidFill>
                <a:srgbClr val="0033CC"/>
              </a:solidFill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8024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pic>
        <p:nvPicPr>
          <p:cNvPr id="16" name="Content Placeholder 15" descr="tranh 2 ,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1441412"/>
            <a:ext cx="1828800" cy="2314937"/>
          </a:xfrm>
        </p:spPr>
      </p:pic>
      <p:pic>
        <p:nvPicPr>
          <p:cNvPr id="18" name="Picture 17" descr="tranh 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938111"/>
            <a:ext cx="1600200" cy="2900360"/>
          </a:xfrm>
          <a:prstGeom prst="rect">
            <a:avLst/>
          </a:prstGeom>
        </p:spPr>
      </p:pic>
      <p:pic>
        <p:nvPicPr>
          <p:cNvPr id="19" name="Picture 18" descr="tranh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8595" y="1600200"/>
            <a:ext cx="2246856" cy="20287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43446" y="3886200"/>
            <a:ext cx="1085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b="1" dirty="0">
                <a:solidFill>
                  <a:srgbClr val="0033CC"/>
                </a:solidFill>
                <a:latin typeface=".VnAvant" pitchFamily="34" charset="0"/>
              </a:rPr>
              <a:t>bè</a:t>
            </a:r>
            <a:endParaRPr lang="en-US" sz="54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18596" y="3886200"/>
            <a:ext cx="2154757" cy="923330"/>
            <a:chOff x="6694595" y="3886200"/>
            <a:chExt cx="2154757" cy="923330"/>
          </a:xfrm>
        </p:grpSpPr>
        <p:sp>
          <p:nvSpPr>
            <p:cNvPr id="21" name="TextBox 20"/>
            <p:cNvSpPr txBox="1"/>
            <p:nvPr/>
          </p:nvSpPr>
          <p:spPr>
            <a:xfrm>
              <a:off x="6694595" y="3886200"/>
              <a:ext cx="21547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400" b="1" dirty="0">
                  <a:solidFill>
                    <a:srgbClr val="0033CC"/>
                  </a:solidFill>
                  <a:latin typeface=".VnAvant" pitchFamily="34" charset="0"/>
                </a:rPr>
                <a:t>cæ co</a:t>
              </a:r>
              <a:endParaRPr lang="en-US" sz="5400" b="1" dirty="0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8458200" y="4038600"/>
              <a:ext cx="114300" cy="76200"/>
            </a:xfrm>
            <a:prstGeom prst="line">
              <a:avLst/>
            </a:prstGeom>
            <a:ln w="57150">
              <a:solidFill>
                <a:srgbClr val="0033CC"/>
              </a:solidFill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800601" y="3886200"/>
            <a:ext cx="2167581" cy="923330"/>
            <a:chOff x="3276600" y="3886200"/>
            <a:chExt cx="2167581" cy="923330"/>
          </a:xfrm>
        </p:grpSpPr>
        <p:sp>
          <p:nvSpPr>
            <p:cNvPr id="20" name="TextBox 19"/>
            <p:cNvSpPr txBox="1"/>
            <p:nvPr/>
          </p:nvSpPr>
          <p:spPr>
            <a:xfrm>
              <a:off x="3276600" y="3886200"/>
              <a:ext cx="21675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5400" b="1" dirty="0">
                  <a:solidFill>
                    <a:srgbClr val="0033CC"/>
                  </a:solidFill>
                  <a:latin typeface=".VnAvant" pitchFamily="34" charset="0"/>
                </a:rPr>
                <a:t>c« be</a:t>
              </a:r>
              <a:endParaRPr lang="en-US" sz="5400" b="1" dirty="0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flipH="1">
              <a:off x="5105400" y="4038600"/>
              <a:ext cx="114300" cy="76200"/>
            </a:xfrm>
            <a:prstGeom prst="line">
              <a:avLst/>
            </a:prstGeom>
            <a:ln w="57150">
              <a:solidFill>
                <a:srgbClr val="0033CC"/>
              </a:solidFill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2444" y="10446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</a:t>
            </a:r>
            <a:r>
              <a:rPr lang="en-US" sz="4000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800" y="5943600"/>
            <a:ext cx="77732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0000CC"/>
                </a:solidFill>
                <a:latin typeface="Comic Sans MS" pitchFamily="66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Comic Sans MS" pitchFamily="66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Comic Sans MS" pitchFamily="66" charset="0"/>
              </a:rPr>
              <a:t>hát</a:t>
            </a:r>
            <a:r>
              <a:rPr lang="en-US" sz="4000" b="1" dirty="0">
                <a:solidFill>
                  <a:srgbClr val="0000CC"/>
                </a:solidFill>
                <a:latin typeface="Comic Sans MS" pitchFamily="66" charset="0"/>
              </a:rPr>
              <a:t> : “</a:t>
            </a: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A, B, C </a:t>
            </a:r>
            <a:r>
              <a:rPr lang="en-US" sz="4000" b="1" dirty="0" err="1">
                <a:solidFill>
                  <a:srgbClr val="FF0000"/>
                </a:solidFill>
                <a:latin typeface="Comic Sans MS" pitchFamily="66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omic Sans MS" pitchFamily="66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latin typeface="Comic Sans MS" pitchFamily="66" charset="0"/>
              </a:rPr>
              <a:t>”</a:t>
            </a:r>
            <a:endParaRPr lang="vi-VN" sz="4000" b="1" dirty="0">
              <a:solidFill>
                <a:srgbClr val="FF0000"/>
              </a:solidFill>
            </a:endParaRPr>
          </a:p>
        </p:txBody>
      </p:sp>
      <p:pic>
        <p:nvPicPr>
          <p:cNvPr id="2" name="bai hat Abc  30.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905000" y="1138390"/>
            <a:ext cx="8229600" cy="4629150"/>
          </a:xfrm>
          <a:prstGeom prst="rect">
            <a:avLst/>
          </a:prstGeom>
          <a:ln w="12700"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102" y="56254"/>
            <a:ext cx="4365899" cy="1261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875" y="1590544"/>
            <a:ext cx="7013372" cy="1838456"/>
          </a:xfrm>
          <a:prstGeom prst="rect">
            <a:avLst/>
          </a:prstGeom>
        </p:spPr>
      </p:pic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2228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791100" y="36874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55723" y="61398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62200" y="707892"/>
            <a:ext cx="7086600" cy="4397509"/>
            <a:chOff x="1219200" y="1143000"/>
            <a:chExt cx="7086600" cy="43975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1219200" y="1295400"/>
              <a:ext cx="7086600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2133600" y="3629561"/>
              <a:ext cx="51007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7200" dirty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ô</a:t>
              </a:r>
              <a:endParaRPr lang="en-US" sz="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48400" y="3886200"/>
              <a:ext cx="172675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6600" dirty="0" err="1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cổ</a:t>
              </a:r>
              <a:r>
                <a:rPr lang="en-US" sz="6600" dirty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6600" dirty="0" err="1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cò</a:t>
              </a:r>
              <a:endParaRPr lang="en-US" sz="7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3505200" y="1143000"/>
              <a:ext cx="2133600" cy="3048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2228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791100" y="36874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55723" y="61398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77325"/>
            <a:ext cx="5125338" cy="433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68492"/>
      </p:ext>
    </p:extLst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2228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791100" y="36874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55723" y="61398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dirty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 dirty="0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00200"/>
            <a:ext cx="9144000" cy="321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2552"/>
      </p:ext>
    </p:extLst>
  </p:cSld>
  <p:clrMapOvr>
    <a:masterClrMapping/>
  </p:clrMapOvr>
  <p:transition advTm="664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"/>
            <a:ext cx="5745836" cy="62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92200" y="1344121"/>
            <a:ext cx="1654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7: </a:t>
            </a:r>
            <a:endParaRPr lang="en-US" sz="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6490850" y="922430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rgbClr val="FF0000"/>
                </a:solidFill>
                <a:latin typeface=".VnAvant" pitchFamily="34" charset="0"/>
              </a:rPr>
              <a:t>«</a:t>
            </a:r>
            <a:endParaRPr lang="en-US" sz="7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7848601" y="839450"/>
            <a:ext cx="609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HP001"/>
                <a:ea typeface="HP001"/>
              </a:rPr>
              <a:t>.</a:t>
            </a:r>
            <a:endParaRPr lang="en-US" sz="8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7334063" y="1368946"/>
            <a:ext cx="48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88882" y="1097627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88882" y="1978156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69925" y="113486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69925" y="2739878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69925" y="194733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22544" y="3525462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40396" y="4267201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2936671588"/>
      </p:ext>
    </p:extLst>
  </p:cSld>
  <p:clrMapOvr>
    <a:masterClrMapping/>
  </p:clrMapOvr>
  <p:transition advTm="6645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2562226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27036"/>
            <a:ext cx="37338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9415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3581400" y="868740"/>
            <a:ext cx="7334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9600">
                <a:solidFill>
                  <a:srgbClr val="FF0000"/>
                </a:solidFill>
              </a:rPr>
              <a:t>” Đố vui”</a:t>
            </a: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69864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4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6172200"/>
            <a:ext cx="90662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571300"/>
      </p:ext>
    </p:extLst>
  </p:cSld>
  <p:clrMapOvr>
    <a:masterClrMapping/>
  </p:clrMapOvr>
  <p:transition advTm="6645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7"/>
          <a:stretch>
            <a:fillRect/>
          </a:stretch>
        </p:blipFill>
        <p:spPr bwMode="auto">
          <a:xfrm>
            <a:off x="1438275" y="3184526"/>
            <a:ext cx="23622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8" b="12971"/>
          <a:stretch>
            <a:fillRect/>
          </a:stretch>
        </p:blipFill>
        <p:spPr bwMode="auto">
          <a:xfrm>
            <a:off x="7800976" y="3386139"/>
            <a:ext cx="2843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066">
            <a:off x="3827464" y="3638550"/>
            <a:ext cx="758825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5"/>
          <a:stretch>
            <a:fillRect/>
          </a:stretch>
        </p:blipFill>
        <p:spPr bwMode="auto">
          <a:xfrm rot="1551590">
            <a:off x="6854825" y="3651251"/>
            <a:ext cx="9017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1438275" y="6462713"/>
            <a:ext cx="9063038" cy="469900"/>
            <a:chOff x="-85725" y="6065838"/>
            <a:chExt cx="9063038" cy="866775"/>
          </a:xfrm>
        </p:grpSpPr>
        <p:pic>
          <p:nvPicPr>
            <p:cNvPr id="10260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3024188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1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1866900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2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5592763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3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6723063" y="6142038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7847013" y="61182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-85725" y="6069013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6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865188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7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4295775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76588"/>
            <a:ext cx="11874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8" name="Group 5"/>
          <p:cNvGrpSpPr>
            <a:grpSpLocks/>
          </p:cNvGrpSpPr>
          <p:nvPr/>
        </p:nvGrpSpPr>
        <p:grpSpPr bwMode="auto">
          <a:xfrm>
            <a:off x="5545138" y="3486151"/>
            <a:ext cx="576262" cy="561975"/>
            <a:chOff x="1803399" y="2764628"/>
            <a:chExt cx="576262" cy="561975"/>
          </a:xfrm>
        </p:grpSpPr>
        <p:grpSp>
          <p:nvGrpSpPr>
            <p:cNvPr id="10255" name="Group 18"/>
            <p:cNvGrpSpPr>
              <a:grpSpLocks/>
            </p:cNvGrpSpPr>
            <p:nvPr/>
          </p:nvGrpSpPr>
          <p:grpSpPr bwMode="auto">
            <a:xfrm>
              <a:off x="1803399" y="2764628"/>
              <a:ext cx="576262" cy="561975"/>
              <a:chOff x="6734435" y="3877144"/>
              <a:chExt cx="576262" cy="56180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734435" y="3877144"/>
                <a:ext cx="576262" cy="56180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882072" y="4083456"/>
                <a:ext cx="46038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153535" y="4083456"/>
                <a:ext cx="46037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2005011" y="3169441"/>
              <a:ext cx="22542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9" name="Picture 2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9415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Box 27"/>
          <p:cNvSpPr txBox="1">
            <a:spLocks noChangeArrowheads="1"/>
          </p:cNvSpPr>
          <p:nvPr/>
        </p:nvSpPr>
        <p:spPr bwMode="auto">
          <a:xfrm>
            <a:off x="3052763" y="122239"/>
            <a:ext cx="62674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5400">
                <a:solidFill>
                  <a:srgbClr val="339933"/>
                </a:solidFill>
              </a:rPr>
              <a:t>Trò chơi</a:t>
            </a:r>
            <a:r>
              <a:rPr lang="en-US" sz="4000">
                <a:solidFill>
                  <a:srgbClr val="339933"/>
                </a:solidFill>
              </a:rPr>
              <a:t>:</a:t>
            </a:r>
          </a:p>
          <a:p>
            <a:r>
              <a:rPr lang="en-US" sz="6600">
                <a:solidFill>
                  <a:srgbClr val="CC00CC"/>
                </a:solidFill>
              </a:rPr>
              <a:t>      </a:t>
            </a:r>
            <a:r>
              <a:rPr lang="en-US" sz="6600">
                <a:solidFill>
                  <a:srgbClr val="FF0000"/>
                </a:solidFill>
              </a:rPr>
              <a:t>” Tiếp sức”</a:t>
            </a:r>
          </a:p>
        </p:txBody>
      </p:sp>
      <p:pic>
        <p:nvPicPr>
          <p:cNvPr id="10251" name="Picture 2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69864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2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164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3" name="TextBox 27"/>
          <p:cNvSpPr txBox="1">
            <a:spLocks noChangeArrowheads="1"/>
          </p:cNvSpPr>
          <p:nvPr/>
        </p:nvSpPr>
        <p:spPr bwMode="auto">
          <a:xfrm>
            <a:off x="1503362" y="5029200"/>
            <a:ext cx="3830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FF0000"/>
                </a:solidFill>
              </a:rPr>
              <a:t>thật thà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8286750" y="5009071"/>
            <a:ext cx="382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>
                <a:solidFill>
                  <a:srgbClr val="006600"/>
                </a:solidFill>
              </a:rPr>
              <a:t>dũng cảm</a:t>
            </a:r>
            <a:endParaRPr lang="en-US" sz="4000" b="1" dirty="0">
              <a:solidFill>
                <a:srgbClr val="006600"/>
              </a:solidFill>
            </a:endParaRPr>
          </a:p>
        </p:txBody>
      </p:sp>
      <p:pic>
        <p:nvPicPr>
          <p:cNvPr id="2" name="chen nhac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83763" y="5907809"/>
            <a:ext cx="304800" cy="304800"/>
          </a:xfrm>
          <a:prstGeom prst="rect">
            <a:avLst/>
          </a:prstGeom>
          <a:solidFill>
            <a:srgbClr val="FF00FF"/>
          </a:solidFill>
        </p:spPr>
      </p:pic>
    </p:spTree>
    <p:extLst>
      <p:ext uri="{BB962C8B-B14F-4D97-AF65-F5344CB8AC3E}">
        <p14:creationId xmlns:p14="http://schemas.microsoft.com/office/powerpoint/2010/main" val="22646626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282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vi-VN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ß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4000" u="sng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bã</a:t>
            </a:r>
            <a:r>
              <a:rPr lang="vi-VN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cá</a:t>
            </a:r>
            <a:r>
              <a:rPr lang="vi-VN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</a:t>
            </a:r>
            <a:endParaRPr lang="en-US" sz="4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endParaRPr lang="vi-VN" sz="40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bã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cá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bß</a:t>
            </a:r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bª</a:t>
            </a:r>
            <a:endParaRPr lang="en-US" sz="4000" u="sng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9899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676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18" y="990600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057400" y="1524000"/>
            <a:ext cx="8153400" cy="4114800"/>
          </a:xfrm>
          <a:prstGeom prst="cloud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2867562"/>
            <a:ext cx="571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/>
              </a:rPr>
              <a:t>  </a:t>
            </a:r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/>
              </a:rPr>
              <a:t>Bß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/>
              </a:rPr>
              <a:t> bª </a:t>
            </a:r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/>
              </a:rPr>
              <a:t>cã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/>
              </a:rPr>
              <a:t> </a:t>
            </a:r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/>
              </a:rPr>
              <a:t>bã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/>
              </a:rPr>
              <a:t> </a:t>
            </a:r>
            <a:r>
              <a:rPr lang="en-US" sz="4000" b="1" dirty="0" err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/>
              </a:rPr>
              <a:t>cá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/>
              </a:rPr>
              <a:t> . </a:t>
            </a: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b="1" dirty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19600" y="3505200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9899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676400" y="206514"/>
            <a:ext cx="9296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H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HP001 4H" pitchFamily="34" charset="0"/>
              </a:rPr>
              <a:t> to </a:t>
            </a:r>
            <a:r>
              <a:rPr lang="en-US" sz="4000" b="1" dirty="0" err="1">
                <a:solidFill>
                  <a:srgbClr val="FF0000"/>
                </a:solidFill>
                <a:latin typeface="HP001 4H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H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H" pitchFamily="34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H" pitchFamily="34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H" pitchFamily="34" charset="0"/>
              </a:rPr>
              <a:t>âm</a:t>
            </a:r>
            <a:r>
              <a:rPr lang="en-US" sz="40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4000" b="1" dirty="0">
                <a:solidFill>
                  <a:srgbClr val="00CC00"/>
                </a:solidFill>
                <a:latin typeface="HP001 4H" pitchFamily="34" charset="0"/>
              </a:rPr>
              <a:t>o </a:t>
            </a:r>
            <a:r>
              <a:rPr lang="en-US" sz="4000" b="1" dirty="0" err="1">
                <a:solidFill>
                  <a:srgbClr val="FF0000"/>
                </a:solidFill>
                <a:latin typeface="HP001 4H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H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HP001 4H" pitchFamily="34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8382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019800" y="3505200"/>
            <a:ext cx="6096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05600" y="3505200"/>
            <a:ext cx="6096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43800" y="3505200"/>
            <a:ext cx="6096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535382" y="1219200"/>
            <a:ext cx="8153400" cy="41148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0033CC"/>
                </a:solidFill>
              </a:rPr>
              <a:t>      </a:t>
            </a:r>
            <a:r>
              <a:rPr lang="en-US" sz="4000" b="1" dirty="0">
                <a:solidFill>
                  <a:srgbClr val="0033CC"/>
                </a:solidFill>
              </a:rPr>
              <a:t>A – a</a:t>
            </a:r>
            <a:r>
              <a:rPr lang="vi-VN" sz="4000" b="1" dirty="0">
                <a:solidFill>
                  <a:srgbClr val="0033CC"/>
                </a:solidFill>
              </a:rPr>
              <a:t>            </a:t>
            </a:r>
            <a:r>
              <a:rPr lang="en-US" sz="4000" b="1" dirty="0">
                <a:solidFill>
                  <a:srgbClr val="0033CC"/>
                </a:solidFill>
              </a:rPr>
              <a:t>O – o </a:t>
            </a:r>
            <a:endParaRPr lang="vi-VN" sz="4000" b="1" dirty="0">
              <a:solidFill>
                <a:srgbClr val="0033CC"/>
              </a:solidFill>
            </a:endParaRPr>
          </a:p>
          <a:p>
            <a:r>
              <a:rPr lang="en-US" sz="4000" b="1" dirty="0">
                <a:solidFill>
                  <a:srgbClr val="0033CC"/>
                </a:solidFill>
              </a:rPr>
              <a:t>  </a:t>
            </a:r>
            <a:r>
              <a:rPr lang="vi-VN" sz="4000" b="1" dirty="0">
                <a:solidFill>
                  <a:srgbClr val="0033CC"/>
                </a:solidFill>
              </a:rPr>
              <a:t>    </a:t>
            </a:r>
            <a:r>
              <a:rPr lang="en-US" sz="4000" b="1" dirty="0">
                <a:solidFill>
                  <a:srgbClr val="0033CC"/>
                </a:solidFill>
              </a:rPr>
              <a:t>B – b</a:t>
            </a:r>
            <a:r>
              <a:rPr lang="vi-VN" sz="4000" b="1" dirty="0">
                <a:solidFill>
                  <a:srgbClr val="0033CC"/>
                </a:solidFill>
              </a:rPr>
              <a:t>            </a:t>
            </a:r>
            <a:r>
              <a:rPr lang="en-US" sz="4000" b="1" dirty="0">
                <a:solidFill>
                  <a:srgbClr val="0033CC"/>
                </a:solidFill>
              </a:rPr>
              <a:t>B – c </a:t>
            </a:r>
          </a:p>
          <a:p>
            <a:r>
              <a:rPr lang="vi-VN" sz="4000" b="1" dirty="0">
                <a:solidFill>
                  <a:srgbClr val="0033CC"/>
                </a:solidFill>
              </a:rPr>
              <a:t>      </a:t>
            </a:r>
            <a:r>
              <a:rPr lang="en-US" sz="4000" b="1" dirty="0">
                <a:solidFill>
                  <a:srgbClr val="0033CC"/>
                </a:solidFill>
              </a:rPr>
              <a:t>C – c  </a:t>
            </a:r>
            <a:r>
              <a:rPr lang="vi-VN" sz="4000" b="1" dirty="0">
                <a:solidFill>
                  <a:srgbClr val="0033CC"/>
                </a:solidFill>
              </a:rPr>
              <a:t>          </a:t>
            </a:r>
            <a:r>
              <a:rPr lang="en-US" sz="4000" b="1" dirty="0">
                <a:solidFill>
                  <a:srgbClr val="0033CC"/>
                </a:solidFill>
              </a:rPr>
              <a:t>Ê – ê </a:t>
            </a:r>
          </a:p>
          <a:p>
            <a:endParaRPr lang="vi-VN" sz="4000" b="1" dirty="0">
              <a:solidFill>
                <a:srgbClr val="0033CC"/>
              </a:solidFill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9899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1676400" y="69273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>
                <a:solidFill>
                  <a:srgbClr val="FF0000"/>
                </a:solidFill>
              </a:rPr>
              <a:t>Tìm cặp anh em sinh đôi </a:t>
            </a:r>
            <a:r>
              <a:rPr lang="en-US" sz="4000" b="1">
                <a:solidFill>
                  <a:srgbClr val="FF0000"/>
                </a:solidFill>
              </a:rPr>
              <a:t>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013436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73166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568" y="2083293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32559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276601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057400" y="609600"/>
            <a:ext cx="8153400" cy="42672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O</a:t>
            </a: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đúc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32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endParaRPr lang="en-US" sz="32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chi?</a:t>
            </a:r>
            <a:endParaRPr lang="vi-VN" sz="3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9899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777160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676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>
                <a:solidFill>
                  <a:srgbClr val="00CC00"/>
                </a:solidFill>
              </a:rPr>
              <a:t>Đố vui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91200" y="4230738"/>
            <a:ext cx="1300356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39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o</a:t>
            </a:r>
            <a:endParaRPr lang="en-US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1" y="4191001"/>
            <a:ext cx="1263487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239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ô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8646" y="0"/>
            <a:ext cx="8229600" cy="1143000"/>
          </a:xfrm>
        </p:spPr>
        <p:txBody>
          <a:bodyPr/>
          <a:lstStyle/>
          <a:p>
            <a:r>
              <a:rPr lang="vi-VN" dirty="0"/>
              <a:t>Tiết 2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952752" y="1062830"/>
            <a:ext cx="4919189" cy="646331"/>
            <a:chOff x="440086" y="152400"/>
            <a:chExt cx="3269222" cy="646331"/>
          </a:xfrm>
        </p:grpSpPr>
        <p:sp>
          <p:nvSpPr>
            <p:cNvPr id="13" name="Rounded Rectangle 12"/>
            <p:cNvSpPr/>
            <p:nvPr/>
          </p:nvSpPr>
          <p:spPr bwMode="auto">
            <a:xfrm>
              <a:off x="440086" y="169725"/>
              <a:ext cx="1416424" cy="606130"/>
            </a:xfrm>
            <a:prstGeom prst="roundRect">
              <a:avLst/>
            </a:prstGeom>
            <a:solidFill>
              <a:srgbClr val="92D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latin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9600" y="152400"/>
              <a:ext cx="30997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>
                  <a:solidFill>
                    <a:schemeClr val="bg1"/>
                  </a:solidFill>
                  <a:latin typeface=".VnAvant" pitchFamily="34" charset="0"/>
                </a:rPr>
                <a:t>Viết vở</a:t>
              </a:r>
              <a:endParaRPr lang="en-US" sz="3600" b="1" dirty="0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561796"/>
      </p:ext>
    </p:extLst>
  </p:cSld>
  <p:clrMapOvr>
    <a:masterClrMapping/>
  </p:clrMapOvr>
  <p:transition advTm="6645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1"/>
            <a:ext cx="8062614" cy="43398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048000" y="5168754"/>
            <a:ext cx="6019800" cy="769441"/>
            <a:chOff x="1524000" y="4800600"/>
            <a:chExt cx="6019800" cy="769441"/>
          </a:xfrm>
        </p:grpSpPr>
        <p:sp>
          <p:nvSpPr>
            <p:cNvPr id="12" name="TextBox 11"/>
            <p:cNvSpPr txBox="1"/>
            <p:nvPr/>
          </p:nvSpPr>
          <p:spPr>
            <a:xfrm>
              <a:off x="1524000" y="4800600"/>
              <a:ext cx="601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FF0000"/>
                  </a:solidFill>
                </a:rPr>
                <a:t>Bố bê bể c</a:t>
              </a:r>
              <a:r>
                <a:rPr lang="en-US" sz="4000" b="1" dirty="0">
                  <a:solidFill>
                    <a:srgbClr val="FF0000"/>
                  </a:solidFill>
                  <a:latin typeface=".VnAvant" pitchFamily="34" charset="0"/>
                </a:rPr>
                <a:t>µ</a:t>
              </a:r>
              <a:r>
                <a:rPr lang="vi-VN" sz="4400" b="1" dirty="0">
                  <a:solidFill>
                    <a:srgbClr val="FF0000"/>
                  </a:solidFill>
                </a:rPr>
                <a:t>.</a:t>
              </a:r>
              <a:endParaRPr lang="en-US" sz="4400" b="1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 bwMode="auto">
            <a:xfrm>
              <a:off x="5791200" y="4876800"/>
              <a:ext cx="114300" cy="152400"/>
            </a:xfrm>
            <a:prstGeom prst="roundRect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Arial" charset="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 flipH="1">
              <a:off x="5867400" y="4953000"/>
              <a:ext cx="114300" cy="76200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 bwMode="auto">
          <a:xfrm>
            <a:off x="4419600" y="5867400"/>
            <a:ext cx="685800" cy="0"/>
          </a:xfrm>
          <a:prstGeom prst="line">
            <a:avLst/>
          </a:prstGeom>
          <a:ln w="57150">
            <a:solidFill>
              <a:srgbClr val="0033CC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95512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443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119" y="1833196"/>
            <a:ext cx="8667866" cy="4680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908" y="796289"/>
            <a:ext cx="2876288" cy="1036907"/>
          </a:xfrm>
          <a:prstGeom prst="rect">
            <a:avLst/>
          </a:prstGeom>
        </p:spPr>
      </p:pic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97561733"/>
              </p:ext>
            </p:extLst>
          </p:nvPr>
        </p:nvGraphicFramePr>
        <p:xfrm>
          <a:off x="1524000" y="15082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638095" imgH="4600000" progId="PBrush">
                  <p:embed/>
                </p:oleObj>
              </mc:Choice>
              <mc:Fallback>
                <p:oleObj name="Bitmap Image" r:id="rId2" imgW="6638095" imgH="4600000" progId="PBrush">
                  <p:embed/>
                  <p:pic>
                    <p:nvPicPr>
                      <p:cNvPr id="0" name="Picture 19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5082"/>
                        <a:ext cx="9144000" cy="68278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488442" y="0"/>
            <a:ext cx="422655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con </a:t>
            </a:r>
          </a:p>
          <a:p>
            <a:pPr algn="ctr"/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ch¨m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ngoan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,</a:t>
            </a:r>
          </a:p>
          <a:p>
            <a:pPr algn="ctr"/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häc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giái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57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Mảnh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ghép</a:t>
            </a:r>
            <a:r>
              <a:rPr lang="en-US" b="1"/>
              <a:t> </a:t>
            </a:r>
            <a:r>
              <a:rPr lang="en-US" b="1">
                <a:solidFill>
                  <a:srgbClr val="00B050"/>
                </a:solidFill>
              </a:rPr>
              <a:t>sắc</a:t>
            </a:r>
            <a:r>
              <a:rPr lang="en-US" b="1"/>
              <a:t> </a:t>
            </a:r>
            <a:r>
              <a:rPr lang="en-US" b="1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09801" y="1447800"/>
            <a:ext cx="7949045" cy="3886200"/>
            <a:chOff x="661555" y="1524000"/>
            <a:chExt cx="7949045" cy="3886200"/>
          </a:xfrm>
        </p:grpSpPr>
        <p:pic>
          <p:nvPicPr>
            <p:cNvPr id="30721" name="Picture 1" descr="C:\Users\pc\Desktop\Hoc van\tranh\bai 7\tranh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1555" y="1524000"/>
              <a:ext cx="7949045" cy="3886200"/>
            </a:xfrm>
            <a:prstGeom prst="rect">
              <a:avLst/>
            </a:prstGeom>
            <a:noFill/>
          </p:spPr>
        </p:pic>
        <p:sp>
          <p:nvSpPr>
            <p:cNvPr id="15" name="Rounded Rectangle 14"/>
            <p:cNvSpPr/>
            <p:nvPr/>
          </p:nvSpPr>
          <p:spPr>
            <a:xfrm>
              <a:off x="1295400" y="2133600"/>
              <a:ext cx="1905000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2209800" y="1447800"/>
            <a:ext cx="4038600" cy="2667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1</a:t>
            </a:r>
            <a:endParaRPr lang="vi-VN" sz="5400" dirty="0"/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2209800" y="4114800"/>
            <a:ext cx="3962400" cy="2286000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3</a:t>
            </a:r>
            <a:endParaRPr lang="vi-VN" sz="5400" dirty="0"/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6172200" y="4114800"/>
            <a:ext cx="3962400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4</a:t>
            </a:r>
            <a:endParaRPr lang="vi-VN" sz="54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6172200" y="1447800"/>
            <a:ext cx="3962400" cy="2667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2</a:t>
            </a:r>
            <a:endParaRPr lang="vi-VN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609748" y="76201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672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1694065" y="1219200"/>
            <a:ext cx="9144000" cy="4295078"/>
            <a:chOff x="661555" y="1524000"/>
            <a:chExt cx="7949045" cy="3886200"/>
          </a:xfrm>
        </p:grpSpPr>
        <p:pic>
          <p:nvPicPr>
            <p:cNvPr id="17" name="Picture 1" descr="C:\Users\pc\Desktop\Hoc van\tranh\bai 7\tranh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1555" y="1524000"/>
              <a:ext cx="7949045" cy="3886200"/>
            </a:xfrm>
            <a:prstGeom prst="rect">
              <a:avLst/>
            </a:prstGeom>
            <a:noFill/>
          </p:spPr>
        </p:pic>
        <p:sp>
          <p:nvSpPr>
            <p:cNvPr id="18" name="Rounded Rectangle 17"/>
            <p:cNvSpPr/>
            <p:nvPr/>
          </p:nvSpPr>
          <p:spPr>
            <a:xfrm>
              <a:off x="1295400" y="2133600"/>
              <a:ext cx="1905000" cy="533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79268" y="5486400"/>
            <a:ext cx="9524999" cy="923330"/>
            <a:chOff x="55267" y="5486400"/>
            <a:chExt cx="9524999" cy="923330"/>
          </a:xfrm>
        </p:grpSpPr>
        <p:sp>
          <p:nvSpPr>
            <p:cNvPr id="3" name="TextBox 2"/>
            <p:cNvSpPr txBox="1"/>
            <p:nvPr/>
          </p:nvSpPr>
          <p:spPr>
            <a:xfrm flipH="1">
              <a:off x="55267" y="5486400"/>
              <a:ext cx="95249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b="1" dirty="0">
                  <a:latin typeface=".VnAvant" pitchFamily="34" charset="0"/>
                </a:rPr>
                <a:t>Bè</a:t>
              </a:r>
              <a:r>
                <a:rPr lang="en-US" sz="5400" b="1" dirty="0">
                  <a:latin typeface=".VnAvant" pitchFamily="34" charset="0"/>
                </a:rPr>
                <a:t> vµ Hµ ®</a:t>
              </a:r>
              <a:r>
                <a:rPr lang="en-US" sz="5400" b="1" dirty="0" err="1">
                  <a:latin typeface=".VnAvant" pitchFamily="34" charset="0"/>
                </a:rPr>
                <a:t>i</a:t>
              </a:r>
              <a:r>
                <a:rPr lang="en-US" sz="5400" b="1" dirty="0">
                  <a:latin typeface=".VnAvant" pitchFamily="34" charset="0"/>
                </a:rPr>
                <a:t> </a:t>
              </a:r>
              <a:r>
                <a:rPr lang="en-US" sz="5400" b="1" dirty="0" err="1">
                  <a:latin typeface=".VnAvant" pitchFamily="34" charset="0"/>
                </a:rPr>
                <a:t>bé</a:t>
              </a:r>
              <a:r>
                <a:rPr lang="en-US" sz="5400" b="1" dirty="0">
                  <a:latin typeface=".VnAvant" pitchFamily="34" charset="0"/>
                </a:rPr>
                <a:t> </a:t>
              </a:r>
              <a:r>
                <a:rPr lang="en-US" sz="5400" b="1" dirty="0" err="1">
                  <a:latin typeface=".VnAvant" pitchFamily="34" charset="0"/>
                </a:rPr>
                <a:t>trªn</a:t>
              </a:r>
              <a:r>
                <a:rPr lang="vi-VN" sz="5400" b="1" dirty="0">
                  <a:latin typeface=".VnAvant" pitchFamily="34" charset="0"/>
                </a:rPr>
                <a:t> he phè</a:t>
              </a:r>
              <a:r>
                <a:rPr lang="en-US" sz="5400" b="1" dirty="0">
                  <a:latin typeface=".VnAvant" pitchFamily="34" charset="0"/>
                </a:rPr>
                <a:t>.</a:t>
              </a: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>
              <a:off x="7200900" y="5638800"/>
              <a:ext cx="114300" cy="76200"/>
            </a:xfrm>
            <a:prstGeom prst="line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565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9454"/>
            <a:ext cx="9144000" cy="4421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" y="5598942"/>
            <a:ext cx="8961120" cy="1210866"/>
          </a:xfrm>
          <a:prstGeom prst="rect">
            <a:avLst/>
          </a:prstGeom>
        </p:spPr>
      </p:pic>
    </p:spTree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09669" y="1152436"/>
            <a:ext cx="16546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 7: </a:t>
            </a:r>
            <a:endParaRPr lang="en-US" sz="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5608319" y="730745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solidFill>
                  <a:srgbClr val="FF0000"/>
                </a:solidFill>
                <a:latin typeface=".VnAvant" pitchFamily="34" charset="0"/>
              </a:rPr>
              <a:t>«</a:t>
            </a:r>
            <a:endParaRPr lang="en-US" sz="72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6934200" y="772685"/>
            <a:ext cx="129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HP001 4H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6451532" y="1177261"/>
            <a:ext cx="48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4" t="29347" r="30954" b="32068"/>
          <a:stretch/>
        </p:blipFill>
        <p:spPr bwMode="auto">
          <a:xfrm>
            <a:off x="4424505" y="2092946"/>
            <a:ext cx="1433051" cy="138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4901595" y="2494832"/>
            <a:ext cx="4788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«</a:t>
            </a:r>
            <a:endParaRPr lang="vi-VN" sz="32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4" t="29347" r="30954" b="32068"/>
          <a:stretch/>
        </p:blipFill>
        <p:spPr bwMode="auto">
          <a:xfrm>
            <a:off x="5735006" y="2092945"/>
            <a:ext cx="1433051" cy="138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 flipH="1">
            <a:off x="6212097" y="2493399"/>
            <a:ext cx="47886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endParaRPr lang="vi-VN" sz="3600" b="1" dirty="0"/>
          </a:p>
        </p:txBody>
      </p:sp>
      <p:sp>
        <p:nvSpPr>
          <p:cNvPr id="2" name="Trapezoid 1"/>
          <p:cNvSpPr/>
          <p:nvPr/>
        </p:nvSpPr>
        <p:spPr bwMode="auto">
          <a:xfrm>
            <a:off x="4943892" y="3182064"/>
            <a:ext cx="391974" cy="1123424"/>
          </a:xfrm>
          <a:prstGeom prst="trapezoid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5" name="Trapezoid 14"/>
          <p:cNvSpPr/>
          <p:nvPr/>
        </p:nvSpPr>
        <p:spPr bwMode="auto">
          <a:xfrm>
            <a:off x="6255543" y="3182064"/>
            <a:ext cx="391974" cy="1123424"/>
          </a:xfrm>
          <a:prstGeom prst="trapezoid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6152926" y="235106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latin typeface=".VnAvant" pitchFamily="34" charset="0"/>
              </a:rPr>
              <a:t>«</a:t>
            </a:r>
            <a:endParaRPr lang="en-US" sz="4800" dirty="0">
              <a:latin typeface=".VnAvant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25" y="4899700"/>
            <a:ext cx="2419960" cy="1633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52" y="4574400"/>
            <a:ext cx="2283600" cy="22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019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  <p:bldP spid="14" grpId="0" animBg="1"/>
      <p:bldP spid="2" grpId="0" animBg="1"/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5684520" y="3998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7162800" y="76200"/>
            <a:ext cx="152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solidFill>
                  <a:srgbClr val="FF0000"/>
                </a:solidFill>
                <a:latin typeface="HP001"/>
                <a:ea typeface="HP001"/>
              </a:rPr>
              <a:t>.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28801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086601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837172" y="285071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3235034" y="284711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14851" y="1836003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3886201" y="183600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29601" y="2847110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610601" y="2847109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43801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9227820" y="183600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«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cxnSp>
        <p:nvCxnSpPr>
          <p:cNvPr id="32" name="Straight Connector 31"/>
          <p:cNvCxnSpPr/>
          <p:nvPr/>
        </p:nvCxnSpPr>
        <p:spPr bwMode="auto">
          <a:xfrm flipH="1">
            <a:off x="3581400" y="2895600"/>
            <a:ext cx="76200" cy="76200"/>
          </a:xfrm>
          <a:prstGeom prst="line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7561F64-F673-4FD3-9E63-2A90EF4C28B1}"/>
              </a:ext>
            </a:extLst>
          </p:cNvPr>
          <p:cNvSpPr txBox="1"/>
          <p:nvPr/>
        </p:nvSpPr>
        <p:spPr>
          <a:xfrm flipH="1">
            <a:off x="8725844" y="2946738"/>
            <a:ext cx="570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HP001"/>
                <a:ea typeface="HP001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5" grpId="0"/>
      <p:bldP spid="18" grpId="0"/>
      <p:bldP spid="21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762000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00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426728" y="3542944"/>
            <a:ext cx="42600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HP001 4H" pitchFamily="34" charset="0"/>
              </a:rPr>
              <a:t>Tạo</a:t>
            </a:r>
            <a:r>
              <a:rPr lang="en-US" sz="6600" b="1" dirty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HP001 4H" pitchFamily="34" charset="0"/>
              </a:rPr>
              <a:t>tiếng</a:t>
            </a:r>
            <a:r>
              <a:rPr lang="en-US" sz="6600" b="1" dirty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HP001 4H" pitchFamily="34" charset="0"/>
              </a:rPr>
              <a:t>mới</a:t>
            </a:r>
            <a:r>
              <a:rPr lang="en-US" sz="6600" b="1" dirty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HP001 4H" pitchFamily="34" charset="0"/>
              </a:rPr>
              <a:t>có</a:t>
            </a:r>
            <a:r>
              <a:rPr lang="vi-VN" sz="6600" b="1" dirty="0">
                <a:solidFill>
                  <a:srgbClr val="002060"/>
                </a:solidFill>
                <a:latin typeface="HP001 4H" pitchFamily="34" charset="0"/>
              </a:rPr>
              <a:t> âm</a:t>
            </a:r>
            <a:r>
              <a:rPr lang="en-US" sz="6600" b="1" dirty="0">
                <a:solidFill>
                  <a:srgbClr val="002060"/>
                </a:solidFill>
                <a:latin typeface="HP001 4H" pitchFamily="34" charset="0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HP001 4H" pitchFamily="34" charset="0"/>
              </a:rPr>
              <a:t>ô</a:t>
            </a:r>
            <a:r>
              <a:rPr lang="vi-VN" sz="6600" b="1" dirty="0">
                <a:solidFill>
                  <a:srgbClr val="00206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152401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  <p:tag name="INKNOELEADERBOARD" val="4904890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5672</TotalTime>
  <Words>393</Words>
  <Application>Microsoft Office PowerPoint</Application>
  <PresentationFormat>Widescreen</PresentationFormat>
  <Paragraphs>162</Paragraphs>
  <Slides>36</Slides>
  <Notes>2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Calibri</vt:lpstr>
      <vt:lpstr>Arial</vt:lpstr>
      <vt:lpstr>Comic Sans MS</vt:lpstr>
      <vt:lpstr>HP001 4H</vt:lpstr>
      <vt:lpstr>.VnAvant</vt:lpstr>
      <vt:lpstr>.VnAristote</vt:lpstr>
      <vt:lpstr>HP001 4H Normal</vt:lpstr>
      <vt:lpstr>HP001</vt:lpstr>
      <vt:lpstr>Times New Roman</vt:lpstr>
      <vt:lpstr>.VnUniverse</vt:lpstr>
      <vt:lpstr>Office Theme</vt:lpstr>
      <vt:lpstr>1_Default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Nguyễn Thị Lan Sen</cp:lastModifiedBy>
  <cp:revision>324</cp:revision>
  <dcterms:created xsi:type="dcterms:W3CDTF">2006-08-16T00:00:00Z</dcterms:created>
  <dcterms:modified xsi:type="dcterms:W3CDTF">2021-09-28T13:19:50Z</dcterms:modified>
</cp:coreProperties>
</file>